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 Slab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3EEC51-9787-4CF9-8446-5071AA52E106}">
  <a:tblStyle styleId="{F23EEC51-9787-4CF9-8446-5071AA52E1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Slab-bold.fntdata"/><Relationship Id="rId25" Type="http://schemas.openxmlformats.org/officeDocument/2006/relationships/font" Target="fonts/RobotoSlab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7c0258967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7c0258967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7c0258967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7c0258967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7c0258967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7c0258967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7c0258967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7c0258967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7c0258967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7c0258967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7c0258967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7c0258967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d810f0cdf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d810f0cdf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d810f0cdf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d810f0cdf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Steamlit dashboard can also be optimized.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d810f0cd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d810f0cd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#1: Find the Sharpe and Beta of the portfolio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d810f0cd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d810f0cd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</a:t>
            </a:r>
            <a:r>
              <a:rPr lang="en"/>
              <a:t>manager</a:t>
            </a:r>
            <a:r>
              <a:rPr lang="en"/>
              <a:t>, equity researcher, financial advisor -&gt; Fundamental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Traders, hedge fund managers, algo trading developers -&gt; Technical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Types: </a:t>
            </a:r>
            <a:r>
              <a:rPr lang="en"/>
              <a:t>Momentum, Trend, Volatility…..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d810f0cd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d810f0cd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sector ETFs from Ishares , and AGG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d810f0cdf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d810f0cdf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data No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c025896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c025896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7c025896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7c025896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7c025896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7c025896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7c0258967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7c0258967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7c0258967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7c0258967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ishares.com/us/products/etf-investments#/?productView=etf&amp;pageNumber=1&amp;sortColumn=totalNetAssets&amp;sortDirection=desc&amp;dataView=keyFacts" TargetMode="External"/><Relationship Id="rId4" Type="http://schemas.openxmlformats.org/officeDocument/2006/relationships/hyperlink" Target="https://fred.stlouisfed.org/series/FEDFUNDS" TargetMode="External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fred.stlouisfed.org/series/USALORSGPNOSTSAM" TargetMode="External"/><Relationship Id="rId4" Type="http://schemas.openxmlformats.org/officeDocument/2006/relationships/hyperlink" Target="https://fred.stlouisfed.org/series/CPIAUCSL" TargetMode="External"/><Relationship Id="rId5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303850" y="598975"/>
            <a:ext cx="6354000" cy="12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820"/>
              <a:t>    </a:t>
            </a:r>
            <a:r>
              <a:rPr b="1" lang="en" sz="3820">
                <a:solidFill>
                  <a:schemeClr val="lt2"/>
                </a:solidFill>
              </a:rPr>
              <a:t> </a:t>
            </a:r>
            <a:r>
              <a:rPr b="1" lang="en" sz="3520">
                <a:latin typeface="Roboto"/>
                <a:ea typeface="Roboto"/>
                <a:cs typeface="Roboto"/>
                <a:sym typeface="Roboto"/>
              </a:rPr>
              <a:t>Clockwise your Investment</a:t>
            </a:r>
            <a:r>
              <a:rPr b="1" lang="en" sz="304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368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68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6363575" y="3127575"/>
            <a:ext cx="27153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 6: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Ziwen Chen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Shasha Li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Andy He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Minglu Li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75" y="2395950"/>
            <a:ext cx="5353902" cy="22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87900" y="1372624"/>
            <a:ext cx="7776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</a:t>
            </a:r>
            <a:r>
              <a:rPr lang="en"/>
              <a:t>g. </a:t>
            </a:r>
            <a:r>
              <a:rPr b="1" lang="en"/>
              <a:t>AGG</a:t>
            </a:r>
            <a:endParaRPr b="1"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2002425"/>
            <a:ext cx="666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87900" y="1372624"/>
            <a:ext cx="7776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eg. </a:t>
            </a:r>
            <a:r>
              <a:rPr b="1" lang="en"/>
              <a:t>IYW</a:t>
            </a:r>
            <a:endParaRPr b="1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2002400"/>
            <a:ext cx="666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Neural Network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87900" y="1372624"/>
            <a:ext cx="7776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eg. </a:t>
            </a:r>
            <a:r>
              <a:rPr b="1" lang="en"/>
              <a:t>IYR</a:t>
            </a:r>
            <a:endParaRPr b="1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980625"/>
            <a:ext cx="666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3: Backtesting Performance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87900" y="1464574"/>
            <a:ext cx="4748700" cy="25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accent6"/>
                </a:solidFill>
              </a:rPr>
              <a:t>Long</a:t>
            </a:r>
            <a:r>
              <a:rPr lang="en" sz="1700"/>
              <a:t> </a:t>
            </a:r>
            <a:r>
              <a:rPr lang="en" sz="1700">
                <a:solidFill>
                  <a:schemeClr val="accent6"/>
                </a:solidFill>
              </a:rPr>
              <a:t>3 top performers</a:t>
            </a:r>
            <a:r>
              <a:rPr lang="en" sz="1700"/>
              <a:t> and </a:t>
            </a:r>
            <a:r>
              <a:rPr lang="en" sz="1700">
                <a:solidFill>
                  <a:schemeClr val="accent6"/>
                </a:solidFill>
              </a:rPr>
              <a:t>Short</a:t>
            </a:r>
            <a:r>
              <a:rPr lang="en" sz="1700"/>
              <a:t> </a:t>
            </a:r>
            <a:r>
              <a:rPr lang="en" sz="1700">
                <a:solidFill>
                  <a:schemeClr val="accent6"/>
                </a:solidFill>
              </a:rPr>
              <a:t>3 worst performers</a:t>
            </a:r>
            <a:r>
              <a:rPr lang="en" sz="1700"/>
              <a:t> (a total of 6 ETFs) during each economic stage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Give </a:t>
            </a:r>
            <a:r>
              <a:rPr lang="en" sz="1700">
                <a:solidFill>
                  <a:schemeClr val="accent6"/>
                </a:solidFill>
              </a:rPr>
              <a:t>each ETF 16% weights </a:t>
            </a:r>
            <a:r>
              <a:rPr lang="en" sz="1700"/>
              <a:t>when calculating returns for each stage, and </a:t>
            </a:r>
            <a:r>
              <a:rPr lang="en" sz="1700">
                <a:solidFill>
                  <a:schemeClr val="accent6"/>
                </a:solidFill>
              </a:rPr>
              <a:t>leave 4% for cash reserve.</a:t>
            </a:r>
            <a:endParaRPr sz="1700">
              <a:solidFill>
                <a:schemeClr val="accent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●"/>
            </a:pPr>
            <a:r>
              <a:rPr lang="en" sz="1700">
                <a:solidFill>
                  <a:schemeClr val="accent6"/>
                </a:solidFill>
              </a:rPr>
              <a:t>Suppose 0.1% commission fee </a:t>
            </a:r>
            <a:endParaRPr sz="1700">
              <a:solidFill>
                <a:schemeClr val="accent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Import SPY as a benchmark comparison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600" y="1555279"/>
            <a:ext cx="3619500" cy="2403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idx="4294967295" type="title"/>
          </p:nvPr>
        </p:nvSpPr>
        <p:spPr>
          <a:xfrm>
            <a:off x="262450" y="733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</a:t>
            </a:r>
            <a:endParaRPr b="1"/>
          </a:p>
        </p:txBody>
      </p:sp>
      <p:sp>
        <p:nvSpPr>
          <p:cNvPr id="161" name="Google Shape;161;p26"/>
          <p:cNvSpPr txBox="1"/>
          <p:nvPr>
            <p:ph idx="4294967295" type="body"/>
          </p:nvPr>
        </p:nvSpPr>
        <p:spPr>
          <a:xfrm>
            <a:off x="179550" y="681100"/>
            <a:ext cx="83682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400"/>
              <a:t>Our trading strategy generally </a:t>
            </a:r>
            <a:r>
              <a:rPr lang="en" sz="6400"/>
              <a:t>underperformed</a:t>
            </a:r>
            <a:r>
              <a:rPr lang="en" sz="6400"/>
              <a:t> than SPY, but </a:t>
            </a:r>
            <a:r>
              <a:rPr lang="en" sz="6400">
                <a:solidFill>
                  <a:schemeClr val="accent6"/>
                </a:solidFill>
              </a:rPr>
              <a:t>outperformed </a:t>
            </a:r>
            <a:r>
              <a:rPr lang="en" sz="6400"/>
              <a:t>SPY during </a:t>
            </a:r>
            <a:r>
              <a:rPr lang="en" sz="6400">
                <a:solidFill>
                  <a:schemeClr val="accent6"/>
                </a:solidFill>
              </a:rPr>
              <a:t>2008-2012</a:t>
            </a:r>
            <a:r>
              <a:rPr lang="en" sz="6400"/>
              <a:t> financial crisis</a:t>
            </a:r>
            <a:endParaRPr sz="6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400">
                <a:solidFill>
                  <a:schemeClr val="accent6"/>
                </a:solidFill>
              </a:rPr>
              <a:t>During the market crisis in the early 2020 triggered by COVID-19</a:t>
            </a:r>
            <a:r>
              <a:rPr lang="en" sz="6400"/>
              <a:t>, our strategic return grew steadily while SPY dropped rapidly</a:t>
            </a:r>
            <a:endParaRPr sz="6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400"/>
              <a:t>In general, our strategy is arguably </a:t>
            </a:r>
            <a:r>
              <a:rPr lang="en" sz="6400">
                <a:solidFill>
                  <a:schemeClr val="accent6"/>
                </a:solidFill>
              </a:rPr>
              <a:t>more stable</a:t>
            </a:r>
            <a:r>
              <a:rPr lang="en" sz="6400"/>
              <a:t> than SPY and could be </a:t>
            </a:r>
            <a:r>
              <a:rPr lang="en" sz="6400">
                <a:solidFill>
                  <a:schemeClr val="accent6"/>
                </a:solidFill>
              </a:rPr>
              <a:t>an effective solution to the major market crisis</a:t>
            </a:r>
            <a:endParaRPr sz="6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662" y="2336125"/>
            <a:ext cx="5890675" cy="25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4: </a:t>
            </a:r>
            <a:r>
              <a:rPr b="1" lang="en"/>
              <a:t>Streamlit Dashboard</a:t>
            </a:r>
            <a:endParaRPr b="1"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Live Demonstration!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idx="4294967295" type="title"/>
          </p:nvPr>
        </p:nvSpPr>
        <p:spPr>
          <a:xfrm>
            <a:off x="304275" y="1987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r>
              <a:rPr b="1" lang="en"/>
              <a:t> </a:t>
            </a:r>
            <a:endParaRPr b="1"/>
          </a:p>
        </p:txBody>
      </p:sp>
      <p:sp>
        <p:nvSpPr>
          <p:cNvPr id="174" name="Google Shape;174;p28"/>
          <p:cNvSpPr txBox="1"/>
          <p:nvPr>
            <p:ph idx="4294967295" type="body"/>
          </p:nvPr>
        </p:nvSpPr>
        <p:spPr>
          <a:xfrm>
            <a:off x="244325" y="1080775"/>
            <a:ext cx="5303400" cy="3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applied the investment clock theory driven by economic indicators into real-world investing, using neural network to reinforce its credibility and backtest its profitability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Our result demonstrates that: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○"/>
            </a:pPr>
            <a:r>
              <a:rPr lang="en" sz="1700">
                <a:solidFill>
                  <a:schemeClr val="accent6"/>
                </a:solidFill>
              </a:rPr>
              <a:t>The top and worst performers in each economic stage are not necessarily </a:t>
            </a:r>
            <a:r>
              <a:rPr lang="en" sz="1700">
                <a:solidFill>
                  <a:schemeClr val="accent6"/>
                </a:solidFill>
              </a:rPr>
              <a:t>the</a:t>
            </a:r>
            <a:r>
              <a:rPr lang="en" sz="1700">
                <a:solidFill>
                  <a:schemeClr val="accent6"/>
                </a:solidFill>
              </a:rPr>
              <a:t> same as the theory suggests in the recent 2 decades</a:t>
            </a:r>
            <a:endParaRPr sz="1700">
              <a:solidFill>
                <a:schemeClr val="accent6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○"/>
            </a:pPr>
            <a:r>
              <a:rPr lang="en" sz="1700">
                <a:solidFill>
                  <a:schemeClr val="accent6"/>
                </a:solidFill>
              </a:rPr>
              <a:t>Our strategy yields a more stable return than the SPY benchmark and could be an </a:t>
            </a:r>
            <a:r>
              <a:rPr lang="en" sz="1700">
                <a:solidFill>
                  <a:schemeClr val="accent6"/>
                </a:solidFill>
              </a:rPr>
              <a:t>investment</a:t>
            </a:r>
            <a:r>
              <a:rPr lang="en" sz="1700">
                <a:solidFill>
                  <a:schemeClr val="accent6"/>
                </a:solidFill>
              </a:rPr>
              <a:t> solution during the market crisis </a:t>
            </a:r>
            <a:endParaRPr sz="1700">
              <a:solidFill>
                <a:schemeClr val="accent6"/>
              </a:solidFill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475" y="1813025"/>
            <a:ext cx="3177250" cy="24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87900" y="4726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Next Steps </a:t>
            </a:r>
            <a:endParaRPr b="1"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87900" y="1312050"/>
            <a:ext cx="8368200" cy="25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>
                <a:solidFill>
                  <a:schemeClr val="accent6"/>
                </a:solidFill>
              </a:rPr>
              <a:t>We have to rebalance the portfolio each month,</a:t>
            </a:r>
            <a:r>
              <a:rPr lang="en" sz="2000"/>
              <a:t> which however, causes inevitably high </a:t>
            </a:r>
            <a:r>
              <a:rPr lang="en" sz="2000"/>
              <a:t>commission</a:t>
            </a:r>
            <a:r>
              <a:rPr lang="en" sz="2000"/>
              <a:t> fee. We’d like to hold the assets and rebalance the portfolio until economic stage changes, but we haven’t found a way to deploy this idea yet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>
                <a:solidFill>
                  <a:schemeClr val="accent6"/>
                </a:solidFill>
              </a:rPr>
              <a:t>We ignored the fact that there might be an early/late period in each economic stage</a:t>
            </a:r>
            <a:r>
              <a:rPr lang="en" sz="2000"/>
              <a:t>, during which the assets might perform differently. We can dig deeper to </a:t>
            </a:r>
            <a:r>
              <a:rPr lang="en" sz="2000"/>
              <a:t>further </a:t>
            </a:r>
            <a:r>
              <a:rPr lang="en" sz="2000"/>
              <a:t>analyze this application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>
                <a:solidFill>
                  <a:schemeClr val="accent6"/>
                </a:solidFill>
              </a:rPr>
              <a:t>We backtest the </a:t>
            </a:r>
            <a:r>
              <a:rPr lang="en" sz="2000">
                <a:solidFill>
                  <a:schemeClr val="accent6"/>
                </a:solidFill>
              </a:rPr>
              <a:t>performance</a:t>
            </a:r>
            <a:r>
              <a:rPr lang="en" sz="2000">
                <a:solidFill>
                  <a:schemeClr val="accent6"/>
                </a:solidFill>
              </a:rPr>
              <a:t> of the theory because we find that SVC model is not applicable </a:t>
            </a:r>
            <a:r>
              <a:rPr lang="en" sz="2000"/>
              <a:t>to our strategy. We are welcoming any </a:t>
            </a:r>
            <a:r>
              <a:rPr lang="en" sz="2000"/>
              <a:t>potential</a:t>
            </a:r>
            <a:r>
              <a:rPr lang="en" sz="2000"/>
              <a:t> applicable algo trading models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●"/>
            </a:pPr>
            <a:r>
              <a:rPr lang="en" sz="2000">
                <a:solidFill>
                  <a:schemeClr val="accent6"/>
                </a:solidFill>
              </a:rPr>
              <a:t>Other alternative assets, such as </a:t>
            </a:r>
            <a:r>
              <a:rPr lang="en" sz="2000">
                <a:solidFill>
                  <a:schemeClr val="accent6"/>
                </a:solidFill>
              </a:rPr>
              <a:t>commodities/cryptos, can be applied into our model</a:t>
            </a:r>
            <a:endParaRPr sz="2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02200"/>
            <a:ext cx="9144000" cy="174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idx="4294967295" type="title"/>
          </p:nvPr>
        </p:nvSpPr>
        <p:spPr>
          <a:xfrm>
            <a:off x="387900" y="3642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YOU!</a:t>
            </a:r>
            <a:endParaRPr b="1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750" y="1235325"/>
            <a:ext cx="6416499" cy="36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Idea</a:t>
            </a:r>
            <a:r>
              <a:rPr b="1" lang="en"/>
              <a:t> of the Project</a:t>
            </a:r>
            <a:endParaRPr b="1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219325" y="1537900"/>
            <a:ext cx="4861200" cy="23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Merrill Lynch’s Investment Clock Theory</a:t>
            </a:r>
            <a:r>
              <a:rPr b="1" lang="en"/>
              <a:t>: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Timing investment with economic factors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GDP and Inflation as key indicators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4 economic stages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Top and worst performers among assets </a:t>
            </a:r>
            <a:endParaRPr sz="16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350"/>
            <a:ext cx="9143999" cy="1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750" y="1336100"/>
            <a:ext cx="3962301" cy="25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4294967295" type="title"/>
          </p:nvPr>
        </p:nvSpPr>
        <p:spPr>
          <a:xfrm>
            <a:off x="387900" y="1849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 of the Project</a:t>
            </a:r>
            <a:endParaRPr b="1"/>
          </a:p>
        </p:txBody>
      </p:sp>
      <p:sp>
        <p:nvSpPr>
          <p:cNvPr id="79" name="Google Shape;79;p15"/>
          <p:cNvSpPr txBox="1"/>
          <p:nvPr>
            <p:ph idx="4294967295" type="body"/>
          </p:nvPr>
        </p:nvSpPr>
        <p:spPr>
          <a:xfrm>
            <a:off x="387900" y="871000"/>
            <a:ext cx="8368200" cy="30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b="1" lang="en"/>
              <a:t>pply the investment clock theory to real life:</a:t>
            </a:r>
            <a:endParaRPr b="1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●"/>
            </a:pPr>
            <a:r>
              <a:rPr lang="en" sz="1700">
                <a:solidFill>
                  <a:schemeClr val="accent6"/>
                </a:solidFill>
              </a:rPr>
              <a:t>Find the top performers and worst performers among 12 underlying assets for each of 4 economic stages during the most recent 2 business cycles</a:t>
            </a:r>
            <a:endParaRPr sz="1700">
              <a:solidFill>
                <a:schemeClr val="accent6"/>
              </a:solidFill>
            </a:endParaRPr>
          </a:p>
          <a:p>
            <a:pPr indent="-327536" lvl="1" marL="914400" rtl="0" algn="l">
              <a:spcBef>
                <a:spcPts val="0"/>
              </a:spcBef>
              <a:spcAft>
                <a:spcPts val="0"/>
              </a:spcAft>
              <a:buSzPts val="1558"/>
              <a:buChar char="○"/>
            </a:pPr>
            <a:r>
              <a:rPr lang="en" sz="1558"/>
              <a:t>12 underlying assets: </a:t>
            </a:r>
            <a:r>
              <a:rPr lang="en" sz="1558" u="sng">
                <a:solidFill>
                  <a:schemeClr val="hlink"/>
                </a:solidFill>
                <a:hlinkClick r:id="rId3"/>
              </a:rPr>
              <a:t>11 equity sector ETFs</a:t>
            </a:r>
            <a:r>
              <a:rPr lang="en" sz="1558"/>
              <a:t> and 1 Bond ETF</a:t>
            </a:r>
            <a:endParaRPr sz="1558"/>
          </a:p>
          <a:p>
            <a:pPr indent="-327536" lvl="1" marL="914400" rtl="0" algn="l">
              <a:spcBef>
                <a:spcPts val="0"/>
              </a:spcBef>
              <a:spcAft>
                <a:spcPts val="0"/>
              </a:spcAft>
              <a:buSzPts val="1558"/>
              <a:buChar char="○"/>
            </a:pPr>
            <a:r>
              <a:rPr lang="en" sz="1558"/>
              <a:t>The most recent 2 business cycles: </a:t>
            </a:r>
            <a:r>
              <a:rPr lang="en" sz="1558" u="sng">
                <a:solidFill>
                  <a:schemeClr val="hlink"/>
                </a:solidFill>
                <a:hlinkClick r:id="rId4"/>
              </a:rPr>
              <a:t>2004 - 2021</a:t>
            </a:r>
            <a:endParaRPr sz="1300">
              <a:solidFill>
                <a:schemeClr val="accent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●"/>
            </a:pPr>
            <a:r>
              <a:rPr lang="en" sz="1700">
                <a:solidFill>
                  <a:schemeClr val="accent6"/>
                </a:solidFill>
              </a:rPr>
              <a:t>Long top performers and Short worst performers during each economic stage for optimizing the investment return</a:t>
            </a:r>
            <a:endParaRPr sz="1700">
              <a:solidFill>
                <a:schemeClr val="accent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●"/>
            </a:pPr>
            <a:r>
              <a:rPr lang="en" sz="1700">
                <a:solidFill>
                  <a:schemeClr val="accent6"/>
                </a:solidFill>
              </a:rPr>
              <a:t>Our project is a prototype for further application and research, such as apply into different theories and can be replaced by other indicators/assets</a:t>
            </a:r>
            <a:endParaRPr sz="1700">
              <a:solidFill>
                <a:schemeClr val="accent6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18350"/>
            <a:ext cx="9143999" cy="11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1: </a:t>
            </a:r>
            <a:r>
              <a:rPr b="1" lang="en"/>
              <a:t>Data Preparation</a:t>
            </a:r>
            <a:endParaRPr b="1"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92175" y="1537200"/>
            <a:ext cx="4900200" cy="26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33072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24"/>
              <a:t>Imported </a:t>
            </a:r>
            <a:r>
              <a:rPr lang="en" sz="2924" u="sng">
                <a:solidFill>
                  <a:schemeClr val="hlink"/>
                </a:solidFill>
                <a:hlinkClick r:id="rId3"/>
              </a:rPr>
              <a:t>monthly data of US GDP</a:t>
            </a:r>
            <a:r>
              <a:rPr lang="en" sz="2924">
                <a:solidFill>
                  <a:schemeClr val="accent6"/>
                </a:solidFill>
              </a:rPr>
              <a:t> and </a:t>
            </a:r>
            <a:r>
              <a:rPr lang="en" sz="2924" u="sng">
                <a:solidFill>
                  <a:schemeClr val="hlink"/>
                </a:solidFill>
                <a:hlinkClick r:id="rId4"/>
              </a:rPr>
              <a:t>Inflation </a:t>
            </a:r>
            <a:r>
              <a:rPr lang="en" sz="2924">
                <a:solidFill>
                  <a:schemeClr val="accent6"/>
                </a:solidFill>
              </a:rPr>
              <a:t>from March 1st, 2004 to November 1st, 2021</a:t>
            </a:r>
            <a:r>
              <a:rPr lang="en" sz="2924"/>
              <a:t>(</a:t>
            </a:r>
            <a:r>
              <a:rPr lang="en" sz="2924"/>
              <a:t>FRED Economic Data)</a:t>
            </a:r>
            <a:endParaRPr sz="2924"/>
          </a:p>
          <a:p>
            <a:pPr indent="-33072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24"/>
              <a:t>Imported </a:t>
            </a:r>
            <a:r>
              <a:rPr lang="en" sz="2924">
                <a:solidFill>
                  <a:schemeClr val="accent6"/>
                </a:solidFill>
              </a:rPr>
              <a:t>12 underlying assets</a:t>
            </a:r>
            <a:r>
              <a:rPr lang="en" sz="2924"/>
              <a:t> (11 ETFs and 1 bond) for the same time period and frequency through Yahoo Finance API</a:t>
            </a:r>
            <a:endParaRPr sz="2924"/>
          </a:p>
          <a:p>
            <a:pPr indent="-33072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24"/>
              <a:t>Imported </a:t>
            </a:r>
            <a:r>
              <a:rPr lang="en" sz="2924">
                <a:solidFill>
                  <a:schemeClr val="accent6"/>
                </a:solidFill>
              </a:rPr>
              <a:t>SPY</a:t>
            </a:r>
            <a:r>
              <a:rPr lang="en" sz="2924"/>
              <a:t> as a benchmark </a:t>
            </a:r>
            <a:r>
              <a:rPr lang="en" sz="2924"/>
              <a:t>for the same time period</a:t>
            </a:r>
            <a:r>
              <a:rPr lang="en" sz="2924"/>
              <a:t> </a:t>
            </a:r>
            <a:endParaRPr sz="292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6750" y="1332875"/>
            <a:ext cx="3326124" cy="30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GDP and Inflation</a:t>
            </a:r>
            <a:endParaRPr b="1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87900" y="1282478"/>
            <a:ext cx="83682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calculated </a:t>
            </a:r>
            <a:r>
              <a:rPr lang="en" sz="1600">
                <a:solidFill>
                  <a:schemeClr val="accent6"/>
                </a:solidFill>
              </a:rPr>
              <a:t>the speeds of GDP growth rate</a:t>
            </a:r>
            <a:r>
              <a:rPr lang="en" sz="1600"/>
              <a:t> and</a:t>
            </a:r>
            <a:r>
              <a:rPr lang="en" sz="1600">
                <a:solidFill>
                  <a:schemeClr val="accent6"/>
                </a:solidFill>
              </a:rPr>
              <a:t> Inflation growth rate</a:t>
            </a:r>
            <a:r>
              <a:rPr lang="en" sz="1600"/>
              <a:t> respectively. In this way, we can categorize the 4 economic stages according to Merrill Lynch’s Investment Clock Theory.</a:t>
            </a:r>
            <a:endParaRPr sz="16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18" y="2397650"/>
            <a:ext cx="5145984" cy="22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100" y="2300059"/>
            <a:ext cx="3332175" cy="2400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GDP and Inflation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87900" y="1346600"/>
            <a:ext cx="5732100" cy="3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316071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-"/>
            </a:pPr>
            <a:r>
              <a:rPr lang="en" sz="2900">
                <a:solidFill>
                  <a:schemeClr val="accent6"/>
                </a:solidFill>
              </a:rPr>
              <a:t>When speed of GDP growth &lt; 0, and speed of inflation growth &lt; 0</a:t>
            </a:r>
            <a:endParaRPr sz="2900">
              <a:solidFill>
                <a:schemeClr val="accent6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900"/>
              <a:t>Reflation Stage (Stage 0)</a:t>
            </a:r>
            <a:endParaRPr b="1" sz="2900"/>
          </a:p>
          <a:p>
            <a:pPr indent="-316071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-"/>
            </a:pPr>
            <a:r>
              <a:rPr lang="en" sz="2900">
                <a:solidFill>
                  <a:schemeClr val="accent6"/>
                </a:solidFill>
              </a:rPr>
              <a:t>When speed of GDP growth &gt; 0, and speed of inflation growth &lt; 0</a:t>
            </a:r>
            <a:endParaRPr sz="29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0"/>
              <a:t>	</a:t>
            </a:r>
            <a:r>
              <a:rPr b="1" lang="en" sz="2900"/>
              <a:t>Recovery Stage (Stage 1)</a:t>
            </a:r>
            <a:endParaRPr b="1" sz="2900"/>
          </a:p>
          <a:p>
            <a:pPr indent="-316071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-"/>
            </a:pPr>
            <a:r>
              <a:rPr lang="en" sz="2900">
                <a:solidFill>
                  <a:schemeClr val="accent6"/>
                </a:solidFill>
              </a:rPr>
              <a:t>When speed of GDP growth &gt; 0, and speed of inflation growth &gt;  0</a:t>
            </a:r>
            <a:endParaRPr sz="29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0"/>
              <a:t>	</a:t>
            </a:r>
            <a:r>
              <a:rPr b="1" lang="en" sz="2900"/>
              <a:t>Overheat Stage (Stage 2)</a:t>
            </a:r>
            <a:endParaRPr b="1" sz="2900"/>
          </a:p>
          <a:p>
            <a:pPr indent="-316071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-"/>
            </a:pPr>
            <a:r>
              <a:rPr lang="en" sz="2900">
                <a:solidFill>
                  <a:schemeClr val="accent6"/>
                </a:solidFill>
              </a:rPr>
              <a:t>When speed of GDP growth &lt; 0, and speed of inflation growth &gt; 0</a:t>
            </a:r>
            <a:endParaRPr sz="29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0"/>
              <a:t>	</a:t>
            </a:r>
            <a:r>
              <a:rPr b="1" lang="en" sz="2900"/>
              <a:t>Stagflation Stage (Stage 3)</a:t>
            </a:r>
            <a:endParaRPr b="1" sz="2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322" y="1144125"/>
            <a:ext cx="2297628" cy="35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87900" y="458025"/>
            <a:ext cx="43518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 Underlying Assets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87900" y="1489825"/>
            <a:ext cx="53067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Calculate daily return of each underlying assets 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accent6"/>
                </a:solidFill>
              </a:rPr>
              <a:t>Calculate the mean return of each ETF in each stage</a:t>
            </a:r>
            <a:r>
              <a:rPr lang="en" sz="1600"/>
              <a:t> in order to find the top performers and worst performers in each economic stages</a:t>
            </a:r>
            <a:endParaRPr sz="1600"/>
          </a:p>
        </p:txBody>
      </p:sp>
      <p:graphicFrame>
        <p:nvGraphicFramePr>
          <p:cNvPr id="109" name="Google Shape;109;p19"/>
          <p:cNvGraphicFramePr/>
          <p:nvPr/>
        </p:nvGraphicFramePr>
        <p:xfrm>
          <a:off x="6006300" y="360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{F23EEC51-9787-4CF9-8446-5071AA52E106}</a:tableStyleId>
              </a:tblPr>
              <a:tblGrid>
                <a:gridCol w="2166675"/>
                <a:gridCol w="599475"/>
              </a:tblGrid>
              <a:tr h="3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Communication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IYZ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Consumer Discretionary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IYC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Consumer Staples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IYK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Energy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IYE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Financials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IYF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HealthCare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IYH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Industrials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IYJ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Materials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IYM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Real Estate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IYR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Technology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IYW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Utility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IDU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Bond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AGG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25" y="3134725"/>
            <a:ext cx="5538601" cy="11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100" y="566025"/>
            <a:ext cx="4011450" cy="4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00" y="3653998"/>
            <a:ext cx="4503300" cy="8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387900" y="4647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 Underlying Assets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2025" y="1422600"/>
            <a:ext cx="41709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picked </a:t>
            </a:r>
            <a:r>
              <a:rPr lang="en" sz="1600">
                <a:solidFill>
                  <a:schemeClr val="accent6"/>
                </a:solidFill>
              </a:rPr>
              <a:t>3 top performers</a:t>
            </a:r>
            <a:r>
              <a:rPr lang="en" sz="1600"/>
              <a:t> and </a:t>
            </a:r>
            <a:r>
              <a:rPr lang="en" sz="1600">
                <a:solidFill>
                  <a:schemeClr val="accent6"/>
                </a:solidFill>
              </a:rPr>
              <a:t>3 worst performers</a:t>
            </a:r>
            <a:r>
              <a:rPr lang="en" sz="1600"/>
              <a:t> from each economic stage based on the most recent 2 business cycles.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 sz="1600">
                <a:solidFill>
                  <a:schemeClr val="accent6"/>
                </a:solidFill>
              </a:rPr>
              <a:t>The results doesn’t match exactly with the </a:t>
            </a:r>
            <a:r>
              <a:rPr lang="en" sz="1600">
                <a:solidFill>
                  <a:schemeClr val="accent6"/>
                </a:solidFill>
              </a:rPr>
              <a:t>Merrill Lynch’s Investment Clock Theory. (Ex: Bond in Reflation)</a:t>
            </a:r>
            <a:endParaRPr sz="16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4294967295" type="title"/>
          </p:nvPr>
        </p:nvSpPr>
        <p:spPr>
          <a:xfrm>
            <a:off x="387900" y="3409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2: </a:t>
            </a:r>
            <a:r>
              <a:rPr b="1" lang="en"/>
              <a:t>Neural Network</a:t>
            </a:r>
            <a:endParaRPr b="1"/>
          </a:p>
        </p:txBody>
      </p:sp>
      <p:sp>
        <p:nvSpPr>
          <p:cNvPr id="124" name="Google Shape;124;p21"/>
          <p:cNvSpPr txBox="1"/>
          <p:nvPr>
            <p:ph idx="4294967295" type="body"/>
          </p:nvPr>
        </p:nvSpPr>
        <p:spPr>
          <a:xfrm>
            <a:off x="387900" y="981925"/>
            <a:ext cx="4295700" cy="4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83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71"/>
              <a:buChar char="●"/>
            </a:pPr>
            <a:r>
              <a:rPr lang="en" sz="1571"/>
              <a:t>Solution:</a:t>
            </a:r>
            <a:endParaRPr sz="1550"/>
          </a:p>
          <a:p>
            <a:pPr indent="-31250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1"/>
              <a:buChar char="○"/>
            </a:pPr>
            <a:r>
              <a:rPr lang="en" sz="1321">
                <a:solidFill>
                  <a:schemeClr val="accent6"/>
                </a:solidFill>
              </a:rPr>
              <a:t>Encode 4 stages as indicators and create categorical variables</a:t>
            </a:r>
            <a:r>
              <a:rPr lang="en" sz="1321"/>
              <a:t> to make indicators more “significant” to the signal and </a:t>
            </a:r>
            <a:r>
              <a:rPr lang="en" sz="1321">
                <a:solidFill>
                  <a:schemeClr val="accent6"/>
                </a:solidFill>
              </a:rPr>
              <a:t>train scaled Xs</a:t>
            </a:r>
            <a:endParaRPr sz="1321">
              <a:solidFill>
                <a:schemeClr val="accent6"/>
              </a:solidFill>
            </a:endParaRPr>
          </a:p>
          <a:p>
            <a:pPr indent="-31250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1"/>
              <a:buChar char="○"/>
            </a:pPr>
            <a:r>
              <a:rPr lang="en" sz="1321"/>
              <a:t>Activation function change to </a:t>
            </a:r>
            <a:r>
              <a:rPr lang="en" sz="1321">
                <a:solidFill>
                  <a:schemeClr val="accent6"/>
                </a:solidFill>
              </a:rPr>
              <a:t>“elu” </a:t>
            </a:r>
            <a:r>
              <a:rPr lang="en" sz="1321"/>
              <a:t>for 4 hidden layers to produce negative output</a:t>
            </a:r>
            <a:endParaRPr sz="1321"/>
          </a:p>
          <a:p>
            <a:pPr indent="-31250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1"/>
              <a:buChar char="○"/>
            </a:pPr>
            <a:r>
              <a:rPr lang="en" sz="1321"/>
              <a:t>Activation function change to </a:t>
            </a:r>
            <a:r>
              <a:rPr lang="en" sz="1321">
                <a:solidFill>
                  <a:schemeClr val="accent6"/>
                </a:solidFill>
              </a:rPr>
              <a:t>“linear”</a:t>
            </a:r>
            <a:r>
              <a:rPr lang="en" sz="1321"/>
              <a:t> for the output layer</a:t>
            </a:r>
            <a:endParaRPr sz="1321"/>
          </a:p>
          <a:p>
            <a:pPr indent="-31250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1"/>
              <a:buChar char="○"/>
            </a:pPr>
            <a:r>
              <a:rPr lang="en" sz="1321"/>
              <a:t>Loss function change to </a:t>
            </a:r>
            <a:r>
              <a:rPr lang="en" sz="1321">
                <a:solidFill>
                  <a:schemeClr val="accent6"/>
                </a:solidFill>
              </a:rPr>
              <a:t>“mse”</a:t>
            </a:r>
            <a:endParaRPr sz="1321">
              <a:solidFill>
                <a:schemeClr val="accent6"/>
              </a:solidFill>
            </a:endParaRPr>
          </a:p>
          <a:p>
            <a:pPr indent="-31250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1"/>
              <a:buChar char="○"/>
            </a:pPr>
            <a:r>
              <a:rPr lang="en" sz="1321"/>
              <a:t>Metrics change to </a:t>
            </a:r>
            <a:r>
              <a:rPr lang="en" sz="1321">
                <a:solidFill>
                  <a:schemeClr val="accent6"/>
                </a:solidFill>
              </a:rPr>
              <a:t>“mse”</a:t>
            </a:r>
            <a:endParaRPr sz="1321">
              <a:solidFill>
                <a:schemeClr val="accent6"/>
              </a:solidFill>
            </a:endParaRPr>
          </a:p>
          <a:p>
            <a:pPr indent="-3270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Use training data to predict</a:t>
            </a:r>
            <a:endParaRPr sz="9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9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925"/>
          </a:p>
          <a:p>
            <a:pPr indent="-32702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Use testing data to predict</a:t>
            </a:r>
            <a:endParaRPr sz="925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025" y="1027025"/>
            <a:ext cx="3988800" cy="236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275" y="3604675"/>
            <a:ext cx="6315449" cy="4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275" y="4518535"/>
            <a:ext cx="6315449" cy="40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